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244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8560" y="4096800"/>
            <a:ext cx="244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62856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64152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36840" y="182556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45120" y="182556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28560" y="409680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636840" y="409680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45120" y="409680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28560" y="125640"/>
            <a:ext cx="24480" cy="77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244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4000" cy="613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62856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28560" y="125640"/>
            <a:ext cx="24480" cy="77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64152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628560" y="4096800"/>
            <a:ext cx="244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244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628560" y="4096800"/>
            <a:ext cx="244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62856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64152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636840" y="182556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45120" y="182556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628560" y="409680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636840" y="409680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45120" y="409680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628560" y="125640"/>
            <a:ext cx="24480" cy="77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244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244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4000" cy="613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62856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64152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628560" y="4096800"/>
            <a:ext cx="244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244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628560" y="4096800"/>
            <a:ext cx="244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62856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/>
          </p:nvPr>
        </p:nvSpPr>
        <p:spPr>
          <a:xfrm>
            <a:off x="64152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636840" y="182556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/>
          </p:nvPr>
        </p:nvSpPr>
        <p:spPr>
          <a:xfrm>
            <a:off x="645120" y="182556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/>
          </p:nvPr>
        </p:nvSpPr>
        <p:spPr>
          <a:xfrm>
            <a:off x="628560" y="409680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/>
          </p:nvPr>
        </p:nvSpPr>
        <p:spPr>
          <a:xfrm>
            <a:off x="636840" y="409680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/>
          </p:nvPr>
        </p:nvSpPr>
        <p:spPr>
          <a:xfrm>
            <a:off x="645120" y="4096800"/>
            <a:ext cx="756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4000" cy="613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62856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41520" y="409680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41520" y="1825560"/>
            <a:ext cx="118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28560" y="4096800"/>
            <a:ext cx="24480" cy="207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5112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400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244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55200" y="1825560"/>
            <a:ext cx="24480" cy="43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s://github.com/biodiversitydata-se/automation" TargetMode="External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84;p1" descr=""/>
          <p:cNvPicPr/>
          <p:nvPr/>
        </p:nvPicPr>
        <p:blipFill>
          <a:blip r:embed="rId1"/>
          <a:stretch/>
        </p:blipFill>
        <p:spPr>
          <a:xfrm>
            <a:off x="0" y="331560"/>
            <a:ext cx="9141120" cy="6192360"/>
          </a:xfrm>
          <a:prstGeom prst="rect">
            <a:avLst/>
          </a:prstGeom>
          <a:ln w="0">
            <a:noFill/>
          </a:ln>
        </p:spPr>
      </p:pic>
      <p:sp>
        <p:nvSpPr>
          <p:cNvPr id="116" name="CustomShape 1"/>
          <p:cNvSpPr/>
          <p:nvPr/>
        </p:nvSpPr>
        <p:spPr>
          <a:xfrm>
            <a:off x="685800" y="1122480"/>
            <a:ext cx="7769520" cy="23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ctr">
              <a:lnSpc>
                <a:spcPct val="9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  <a:ea typeface="Calibri"/>
              </a:rPr>
              <a:t>SBDI Deployment 2.0</a:t>
            </a:r>
            <a:endParaRPr b="0" lang="en-US" sz="4800" spc="-1" strike="noStrike"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2500920" y="3809160"/>
            <a:ext cx="3943800" cy="52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algn="ctr">
              <a:lnSpc>
                <a:spcPct val="90000"/>
              </a:lnSpc>
            </a:pPr>
            <a:r>
              <a:rPr b="1" lang="en-US" sz="2800" spc="-1" strike="noStrike">
                <a:solidFill>
                  <a:srgbClr val="000000"/>
                </a:solidFill>
                <a:latin typeface="Arial"/>
                <a:ea typeface="Calibri"/>
              </a:rPr>
              <a:t>Technical Overview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18" name="CustomShape 3"/>
          <p:cNvSpPr/>
          <p:nvPr/>
        </p:nvSpPr>
        <p:spPr>
          <a:xfrm>
            <a:off x="1657080" y="4725000"/>
            <a:ext cx="5715720" cy="45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algn="ctr">
              <a:lnSpc>
                <a:spcPct val="9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Calibri"/>
              </a:rPr>
              <a:t>Manash Shah / Hans Höök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19" name="CustomShape 4"/>
          <p:cNvSpPr/>
          <p:nvPr/>
        </p:nvSpPr>
        <p:spPr>
          <a:xfrm>
            <a:off x="2449800" y="5571360"/>
            <a:ext cx="4046400" cy="45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algn="ctr">
              <a:lnSpc>
                <a:spcPct val="9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Calibri"/>
              </a:rPr>
              <a:t>2022-06-09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Automated provisioning &amp; deployment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Ansible</a:t>
            </a:r>
            <a:endParaRPr b="0" lang="en-US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Documented procedures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Ansible playbooks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Uniform deployment structure</a:t>
            </a:r>
            <a:endParaRPr b="0" lang="en-US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Reproducible &amp; Configurable for </a:t>
            </a:r>
            <a:r>
              <a:rPr b="0" lang="en-US" sz="3200" spc="-1" strike="noStrike">
                <a:latin typeface="Arial"/>
              </a:rPr>
              <a:t>Production &amp; Staging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  <a:hlinkClick r:id="rId1"/>
              </a:rPr>
              <a:t>https://github.com/biodiversitydata-se/automation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Tightened security/access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Public &amp; Private subnets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Public access using SSH to 2 access nodes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Proxy jump via access nodes to private subnet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Strict user accounts policy adhering to good </a:t>
            </a:r>
            <a:r>
              <a:rPr b="0" lang="en-US" sz="2800" spc="-1" strike="noStrike">
                <a:latin typeface="Arial"/>
              </a:rPr>
              <a:t>practices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High availability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2 access nodes with HAproxy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Docker swarm with 3 Swarm managers</a:t>
            </a:r>
            <a:endParaRPr b="0" lang="en-US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Redundancy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GlusterFS for Docker volumes shared by Swarm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Cassandra cluster with replicated data on local volumes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SOLR cloud with replicated data on local volumes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2 Access nodes (public access) 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3 Manager nodes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Worker nodes (4 Cassandra, 4 SOLR)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1 Backup director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1 Backup target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1 monitoring node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33;gdd6a95ec37_0_ 1" descr=""/>
          <p:cNvPicPr/>
          <p:nvPr/>
        </p:nvPicPr>
        <p:blipFill>
          <a:blip r:embed="rId1"/>
          <a:stretch/>
        </p:blipFill>
        <p:spPr>
          <a:xfrm>
            <a:off x="0" y="331560"/>
            <a:ext cx="9141120" cy="6192360"/>
          </a:xfrm>
          <a:prstGeom prst="rect">
            <a:avLst/>
          </a:prstGeom>
          <a:ln w="0">
            <a:noFill/>
          </a:ln>
        </p:spPr>
      </p:pic>
      <p:sp>
        <p:nvSpPr>
          <p:cNvPr id="129" name="CustomShape 1"/>
          <p:cNvSpPr/>
          <p:nvPr/>
        </p:nvSpPr>
        <p:spPr>
          <a:xfrm>
            <a:off x="628560" y="365040"/>
            <a:ext cx="7884000" cy="13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  <a:ea typeface="Calibri"/>
              </a:rPr>
              <a:t>Current problems/questions  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628560" y="1861560"/>
            <a:ext cx="7884000" cy="430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1" name="CustomShape 3"/>
          <p:cNvSpPr/>
          <p:nvPr/>
        </p:nvSpPr>
        <p:spPr>
          <a:xfrm>
            <a:off x="628920" y="4448520"/>
            <a:ext cx="7884000" cy="172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2" name="" descr=""/>
          <p:cNvPicPr/>
          <p:nvPr/>
        </p:nvPicPr>
        <p:blipFill>
          <a:blip r:embed="rId2"/>
          <a:stretch/>
        </p:blipFill>
        <p:spPr>
          <a:xfrm>
            <a:off x="1550880" y="12600"/>
            <a:ext cx="6093360" cy="6857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1259</TotalTime>
  <Application>LibreOffice/7.2.2.2$Linux_X86_64 LibreOffice_project/02b2acce88a210515b4a5bb2e46cbfb63fe97d56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2021-04-21T11:27:00Z</dcterms:created>
  <dc:creator>Fredrik Ronquist</dc:creator>
  <dc:description/>
  <dc:language>en-US</dc:language>
  <cp:lastModifiedBy/>
  <dcterms:modified xsi:type="dcterms:W3CDTF">2022-06-08T22:09:37Z</dcterms:modified>
  <cp:revision>90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